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58" r:id="rId5"/>
    <p:sldId id="261" r:id="rId6"/>
    <p:sldId id="271" r:id="rId7"/>
    <p:sldId id="264" r:id="rId8"/>
    <p:sldId id="265" r:id="rId9"/>
    <p:sldId id="259" r:id="rId10"/>
    <p:sldId id="260" r:id="rId11"/>
    <p:sldId id="270" r:id="rId12"/>
    <p:sldId id="274" r:id="rId13"/>
    <p:sldId id="273" r:id="rId14"/>
    <p:sldId id="263" r:id="rId15"/>
    <p:sldId id="266" r:id="rId16"/>
    <p:sldId id="272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D933"/>
    <a:srgbClr val="111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706" autoAdjust="0"/>
  </p:normalViewPr>
  <p:slideViewPr>
    <p:cSldViewPr>
      <p:cViewPr varScale="1">
        <p:scale>
          <a:sx n="68" d="100"/>
          <a:sy n="68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F24E3A13-1428-4FFB-8354-4A839CC4BD65}" type="VALUE">
                      <a:rPr lang="en-US" altLang="ko-KR" sz="4400">
                        <a:solidFill>
                          <a:srgbClr val="FFFF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14B-448E-9396-155026A76F85}"/>
                </c:ext>
              </c:extLst>
            </c:dLbl>
            <c:dLbl>
              <c:idx val="1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A73C794-309A-40D7-9E9F-6BD653D8EF03}" type="VALUE">
                      <a:rPr lang="en-US" altLang="ko-KR" sz="4400" dirty="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207436207403534E-2"/>
                      <c:h val="0.103659090909090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14B-448E-9396-155026A76F85}"/>
                </c:ext>
              </c:extLst>
            </c:dLbl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mm"월"\ dd"일"</c:formatCode>
                <c:ptCount val="14"/>
                <c:pt idx="0">
                  <c:v>45428</c:v>
                </c:pt>
                <c:pt idx="1">
                  <c:v>45429</c:v>
                </c:pt>
                <c:pt idx="2">
                  <c:v>45430</c:v>
                </c:pt>
                <c:pt idx="3">
                  <c:v>45431</c:v>
                </c:pt>
                <c:pt idx="4">
                  <c:v>45432</c:v>
                </c:pt>
                <c:pt idx="5">
                  <c:v>45433</c:v>
                </c:pt>
                <c:pt idx="6">
                  <c:v>45434</c:v>
                </c:pt>
                <c:pt idx="7">
                  <c:v>45435</c:v>
                </c:pt>
                <c:pt idx="8">
                  <c:v>45436</c:v>
                </c:pt>
                <c:pt idx="9">
                  <c:v>45437</c:v>
                </c:pt>
                <c:pt idx="10">
                  <c:v>45438</c:v>
                </c:pt>
                <c:pt idx="11">
                  <c:v>45439</c:v>
                </c:pt>
                <c:pt idx="12">
                  <c:v>45440</c:v>
                </c:pt>
                <c:pt idx="13">
                  <c:v>45441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15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5</c:v>
                </c:pt>
                <c:pt idx="12">
                  <c:v>2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0-4106-9E95-4D13A0B676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5551136"/>
        <c:axId val="455549472"/>
      </c:barChart>
      <c:dateAx>
        <c:axId val="455551136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+mn-lt"/>
                <a:ea typeface="둥근모꼴" panose="020B0500000000000000" pitchFamily="34" charset="-127"/>
                <a:cs typeface="+mn-cs"/>
              </a:defRPr>
            </a:pPr>
            <a:endParaRPr lang="ko-KR"/>
          </a:p>
        </c:txPr>
        <c:crossAx val="455549472"/>
        <c:crosses val="autoZero"/>
        <c:auto val="1"/>
        <c:lblOffset val="100"/>
        <c:baseTimeUnit val="days"/>
      </c:dateAx>
      <c:valAx>
        <c:axId val="45554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둥근모꼴" panose="020B0500000000000000" pitchFamily="34" charset="-127"/>
                <a:cs typeface="+mn-cs"/>
              </a:defRPr>
            </a:pPr>
            <a:endParaRPr lang="ko-KR"/>
          </a:p>
        </c:txPr>
        <c:crossAx val="4555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0.78257</cdr:x>
      <cdr:y>0.91818</cdr:y>
    </cdr:from>
    <cdr:to>
      <cdr:x>0.85726</cdr:x>
      <cdr:y>1</cdr:y>
    </cdr:to>
    <cdr:sp macro="" textlink="">
      <cdr:nvSpPr>
        <cdr:cNvPr id="2" name="타원 1">
          <a:extLst xmlns:a="http://schemas.openxmlformats.org/drawingml/2006/main">
            <a:ext uri="{FF2B5EF4-FFF2-40B4-BE49-F238E27FC236}">
              <a16:creationId xmlns:a16="http://schemas.microsoft.com/office/drawing/2014/main" id="{524CCD75-41FA-4EA5-A170-2472F84921DF}"/>
            </a:ext>
          </a:extLst>
        </cdr:cNvPr>
        <cdr:cNvSpPr/>
      </cdr:nvSpPr>
      <cdr:spPr>
        <a:xfrm xmlns:a="http://schemas.openxmlformats.org/drawingml/2006/main">
          <a:off x="11976100" y="5130800"/>
          <a:ext cx="1143000" cy="4572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0.04066</cdr:x>
      <cdr:y>0.91818</cdr:y>
    </cdr:from>
    <cdr:to>
      <cdr:x>0.11535</cdr:x>
      <cdr:y>1</cdr:y>
    </cdr:to>
    <cdr:sp macro="" textlink="">
      <cdr:nvSpPr>
        <cdr:cNvPr id="3" name="타원 2">
          <a:extLst xmlns:a="http://schemas.openxmlformats.org/drawingml/2006/main">
            <a:ext uri="{FF2B5EF4-FFF2-40B4-BE49-F238E27FC236}">
              <a16:creationId xmlns:a16="http://schemas.microsoft.com/office/drawing/2014/main" id="{A0EEBC4C-6682-4886-9147-D141AEF116B4}"/>
            </a:ext>
          </a:extLst>
        </cdr:cNvPr>
        <cdr:cNvSpPr/>
      </cdr:nvSpPr>
      <cdr:spPr>
        <a:xfrm xmlns:a="http://schemas.openxmlformats.org/drawingml/2006/main">
          <a:off x="622300" y="5181600"/>
          <a:ext cx="1143000" cy="4572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0.09343</cdr:x>
      <cdr:y>0.12544</cdr:y>
    </cdr:from>
    <cdr:to>
      <cdr:x>0.20567</cdr:x>
      <cdr:y>0.2593</cdr:y>
    </cdr:to>
    <cdr:sp macro="" textlink="">
      <cdr:nvSpPr>
        <cdr:cNvPr id="8" name="화살표: 오른쪽 7">
          <a:extLst xmlns:a="http://schemas.openxmlformats.org/drawingml/2006/main">
            <a:ext uri="{FF2B5EF4-FFF2-40B4-BE49-F238E27FC236}">
              <a16:creationId xmlns:a16="http://schemas.microsoft.com/office/drawing/2014/main" id="{18CD3F2C-2741-4D49-B705-C57ABFFB2A83}"/>
            </a:ext>
          </a:extLst>
        </cdr:cNvPr>
        <cdr:cNvSpPr/>
      </cdr:nvSpPr>
      <cdr:spPr>
        <a:xfrm xmlns:a="http://schemas.openxmlformats.org/drawingml/2006/main" flipH="1">
          <a:off x="1429739" y="700931"/>
          <a:ext cx="1717722" cy="748023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0.66037</cdr:x>
      <cdr:y>0.58988</cdr:y>
    </cdr:from>
    <cdr:to>
      <cdr:x>0.77261</cdr:x>
      <cdr:y>0.72374</cdr:y>
    </cdr:to>
    <cdr:sp macro="" textlink="">
      <cdr:nvSpPr>
        <cdr:cNvPr id="9" name="화살표: 오른쪽 8">
          <a:extLst xmlns:a="http://schemas.openxmlformats.org/drawingml/2006/main">
            <a:ext uri="{FF2B5EF4-FFF2-40B4-BE49-F238E27FC236}">
              <a16:creationId xmlns:a16="http://schemas.microsoft.com/office/drawing/2014/main" id="{1BEFA51D-7629-4BF4-834C-09AEE0546C13}"/>
            </a:ext>
          </a:extLst>
        </cdr:cNvPr>
        <cdr:cNvSpPr/>
      </cdr:nvSpPr>
      <cdr:spPr>
        <a:xfrm xmlns:a="http://schemas.openxmlformats.org/drawingml/2006/main">
          <a:off x="10105978" y="3296226"/>
          <a:ext cx="1717722" cy="748023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ACA0-5A71-4E8C-809A-27C729182E4F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B8BBA-53BC-4EA1-B5AC-10ED8F90F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1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re</a:t>
            </a:r>
            <a:r>
              <a:rPr lang="ko-KR" altLang="en-US" dirty="0"/>
              <a:t>제로부터 건물주까지 게임 발표를 맡게 된 조민서 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94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일까지는 방문자수가 </a:t>
            </a:r>
            <a:r>
              <a:rPr lang="en-US" altLang="ko-KR" dirty="0"/>
              <a:t>0</a:t>
            </a:r>
            <a:r>
              <a:rPr lang="ko-KR" altLang="en-US" dirty="0"/>
              <a:t>명으로 최저를 찍다가 광고를 한 뒤인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일에는 </a:t>
            </a:r>
            <a:r>
              <a:rPr lang="en-US" altLang="ko-KR" dirty="0"/>
              <a:t>5</a:t>
            </a:r>
            <a:r>
              <a:rPr lang="ko-KR" altLang="en-US" dirty="0"/>
              <a:t>명이나 증가하였습니다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35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단계까지 가야 상품을 얻을 수 있기 때문에 마케팅을 하기 전인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일까지의 평균 게임 시간이 </a:t>
            </a:r>
            <a:r>
              <a:rPr lang="en-US" altLang="ko-KR" dirty="0"/>
              <a:t>5.5</a:t>
            </a:r>
            <a:r>
              <a:rPr lang="ko-KR" altLang="en-US" dirty="0"/>
              <a:t>분에서 마케팅 후인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일까지는 무려 </a:t>
            </a:r>
            <a:r>
              <a:rPr lang="en-US" altLang="ko-KR" dirty="0"/>
              <a:t>14.7</a:t>
            </a:r>
            <a:r>
              <a:rPr lang="ko-KR" altLang="en-US" dirty="0"/>
              <a:t>분까지 늘어난 것을 볼 수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마케팅이 중요한 이유를 깨닫게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0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확실히 마케팅을 하고 난 후 리뷰를 보니 더 자세한 피드백을 얻었고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GM</a:t>
            </a:r>
            <a:r>
              <a:rPr lang="ko-KR" altLang="en-US" dirty="0" smtClean="0"/>
              <a:t>의 업무 중 하나인 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 문의 처리</a:t>
            </a:r>
            <a:r>
              <a:rPr lang="ko-KR" alt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해보면서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유저들의 피드백을 확인할 수 있는 시간이 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64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통계를 통해 앞으로 플레이어들이 게임을 </a:t>
            </a:r>
            <a:r>
              <a:rPr lang="en-US" altLang="ko-KR" dirty="0"/>
              <a:t>2</a:t>
            </a:r>
            <a:r>
              <a:rPr lang="ko-KR" altLang="en-US" dirty="0"/>
              <a:t>분만에 끄는 상황이 생기지 않도록 초반의 </a:t>
            </a:r>
            <a:r>
              <a:rPr lang="ko-KR" altLang="en-US" dirty="0" err="1"/>
              <a:t>시드머니를</a:t>
            </a:r>
            <a:r>
              <a:rPr lang="ko-KR" altLang="en-US" dirty="0"/>
              <a:t> </a:t>
            </a:r>
            <a:r>
              <a:rPr lang="ko-KR" altLang="en-US" dirty="0" err="1"/>
              <a:t>상승시켜야겠다는</a:t>
            </a:r>
            <a:r>
              <a:rPr lang="ko-KR" altLang="en-US" dirty="0"/>
              <a:t> 생각이 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다음 업데이트 때에는 자잘한 오류와 초기 돈 설정을 수정할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8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수정언니는 개발</a:t>
            </a:r>
            <a:r>
              <a:rPr lang="en-US" altLang="ko-KR" dirty="0"/>
              <a:t>, </a:t>
            </a:r>
            <a:r>
              <a:rPr lang="ko-KR" altLang="en-US" dirty="0"/>
              <a:t>기획을 맡았고요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소빈 언니는 개발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시트 연결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호영이는 개발과 제가 막힐 때 도와주었고</a:t>
            </a:r>
            <a:endParaRPr lang="en-US" altLang="ko-KR" dirty="0"/>
          </a:p>
          <a:p>
            <a:r>
              <a:rPr lang="ko-KR" altLang="en-US" dirty="0"/>
              <a:t> 저는 개발이랑 영상 편집을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팀원분들 </a:t>
            </a:r>
            <a:r>
              <a:rPr lang="ko-KR" altLang="en-US" dirty="0" err="1"/>
              <a:t>감사합니다으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25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Nanum Barun Gothic"/>
              </a:rPr>
              <a:t>‘브랜드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anum Barun Gothic"/>
              </a:rPr>
              <a:t>마케팅’은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anum Barun Gothic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 Barun Gothic"/>
              </a:rPr>
              <a:t>우리 브랜드를 시장에 널리 알리는 것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Barun Gothic"/>
              </a:rPr>
              <a:t>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Barun 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Barun Gothic"/>
              </a:rPr>
              <a:t>이러한 브랜드 마케팅을 하는 이유는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Barun 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Barun Gothic"/>
              </a:rPr>
              <a:t>바로 브랜드가 가진 가치와 신념에 공감하는 사람들을 찾아 관계를 맺음으로써 ‘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 Barun Gothic"/>
              </a:rPr>
              <a:t>팬’을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Barun Gothic"/>
              </a:rPr>
              <a:t> 만들기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 Barun Gothic"/>
              </a:rPr>
              <a:t>위해서입니다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Barun Goth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3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47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목차 소개를 해드리겠습니다</a:t>
            </a:r>
            <a:r>
              <a:rPr lang="en-US" altLang="ko-KR" dirty="0"/>
              <a:t>. </a:t>
            </a:r>
            <a:r>
              <a:rPr lang="ko-KR" altLang="en-US" dirty="0"/>
              <a:t>첫번째는 마케팅 </a:t>
            </a:r>
            <a:r>
              <a:rPr lang="en-US" altLang="ko-KR" dirty="0"/>
              <a:t>UA</a:t>
            </a:r>
            <a:r>
              <a:rPr lang="ko-KR" altLang="en-US" dirty="0"/>
              <a:t>에 관하여 설명해드린 후 이 마케팅으로 바뀐 수치에 대해 분석한 것을 발표할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7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UA</a:t>
            </a:r>
            <a:r>
              <a:rPr lang="ko-KR" altLang="en-US" dirty="0"/>
              <a:t>마케팅이란 말 그대로 사용자 획득을 위한 마케팅을 뜻하는데요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사람들의 인지나 인식 변화에 초점을 맞추는 </a:t>
            </a:r>
            <a:r>
              <a:rPr lang="ko-KR" altLang="en-US" dirty="0" err="1"/>
              <a:t>브랜딩마케팅과</a:t>
            </a:r>
            <a:r>
              <a:rPr lang="ko-KR" altLang="en-US" dirty="0"/>
              <a:t> 달리 사람들의 행동 전환에 목표를 두는 마케팅입니다 </a:t>
            </a:r>
            <a:endParaRPr lang="en-US" altLang="ko-KR" dirty="0"/>
          </a:p>
          <a:p>
            <a:r>
              <a:rPr lang="ko-KR" altLang="en-US" dirty="0"/>
              <a:t>그 예시가 왼쪽의 이미지 채널에 있는 영상들이라고 생각하시면 편하시겠습니다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대량의 데이터를 사용하여 사용자를 정확하게 타겟으로 하여 빠르고 쉽게 변환할 수 있기 때문에 기업 성장에 매우 중요할 뿐만 아니라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광고 수단과 비교했을 때 비용 효율적이며 캠페인 성과를 전체적으로 파악할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앱스토어 최적화는 가시성을 높이고 사용자가 앱을 다운로드하도록 유도하기 위한 경쟁에서 살아남기 위한 아주 중요한 전략입니다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79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UA</a:t>
            </a:r>
            <a:r>
              <a:rPr lang="ko-KR" altLang="en-US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의 문제점이</a:t>
            </a:r>
            <a:r>
              <a:rPr lang="ko-KR" altLang="en-US" b="0" i="0" baseline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 있다면 이 세가지인데</a:t>
            </a:r>
            <a:r>
              <a:rPr lang="en-US" altLang="ko-KR" b="0" i="0" baseline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, </a:t>
            </a:r>
          </a:p>
          <a:p>
            <a:r>
              <a:rPr lang="ko-KR" altLang="en-US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앞서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설명한 바와 같이 현재 앱스토어에서 이용 가능한 애플리케이션의 양은 매우 많기에 진입하기 어렵습니다</a:t>
            </a:r>
            <a:endParaRPr lang="en-US" altLang="ko-KR" b="0" i="0" dirty="0">
              <a:solidFill>
                <a:srgbClr val="453E3E"/>
              </a:solidFill>
              <a:effectLst/>
              <a:latin typeface="Work Sans" pitchFamily="2" charset="0"/>
            </a:endParaRPr>
          </a:p>
          <a:p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새로운 디바이스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,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소프트웨어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,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심지어 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UA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에서도 모든 상황은 빠르게 변화하기 때문에 안주할 시간이 거의 없습니다</a:t>
            </a:r>
            <a:r>
              <a:rPr lang="en-US" altLang="ko-KR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.</a:t>
            </a:r>
          </a:p>
          <a:p>
            <a:r>
              <a:rPr lang="en-US" altLang="ko-KR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변화한 환경을 따라가지 못한다면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,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새롭게 출시한 앱이라도 사용자에게 구식으로 느껴지거나 비효율적으로 마케팅 될 수 있다는 문제점이 있습니다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.</a:t>
            </a:r>
          </a:p>
          <a:p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 많은 성공적인 광고 캠페인과 다르게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, UA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에서는 반복되는 크리에이티브가 부정적인 퍼포먼스를 낳고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,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사용자의 참여를 줄입니다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. </a:t>
            </a:r>
            <a:endParaRPr lang="en-US" altLang="ko-KR" b="0" i="0" dirty="0" smtClean="0">
              <a:solidFill>
                <a:srgbClr val="453E3E"/>
              </a:solidFill>
              <a:effectLst/>
              <a:latin typeface="Work Sans" pitchFamily="2" charset="0"/>
            </a:endParaRPr>
          </a:p>
          <a:p>
            <a:r>
              <a:rPr lang="ko-KR" altLang="en-US" b="0" i="0" dirty="0" smtClean="0">
                <a:solidFill>
                  <a:srgbClr val="453E3E"/>
                </a:solidFill>
                <a:effectLst/>
                <a:latin typeface="Work Sans" pitchFamily="2" charset="0"/>
              </a:rPr>
              <a:t>그렇기 </a:t>
            </a:r>
            <a:r>
              <a:rPr lang="ko-KR" altLang="en-US" b="0" i="0" dirty="0">
                <a:solidFill>
                  <a:srgbClr val="453E3E"/>
                </a:solidFill>
                <a:effectLst/>
                <a:latin typeface="Work Sans" pitchFamily="2" charset="0"/>
              </a:rPr>
              <a:t>때문에 모바일 마케터들은 새로운 광고를 자주 제작하고 테스트해야 한다는 압박감에 시달린다고 합니다</a:t>
            </a:r>
            <a:r>
              <a:rPr lang="en-US" altLang="ko-KR" b="0" i="0" dirty="0">
                <a:solidFill>
                  <a:srgbClr val="453E3E"/>
                </a:solidFill>
                <a:effectLst/>
                <a:latin typeface="Work Sans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8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저는 게임플레이어 수를 </a:t>
            </a:r>
            <a:r>
              <a:rPr lang="ko-KR" altLang="en-US" dirty="0" err="1"/>
              <a:t>늘리기위해</a:t>
            </a:r>
            <a:r>
              <a:rPr lang="ko-KR" altLang="en-US" dirty="0"/>
              <a:t> 일부로 돈을 준다</a:t>
            </a:r>
            <a:r>
              <a:rPr lang="en-US" altLang="ko-KR" dirty="0"/>
              <a:t>, </a:t>
            </a:r>
            <a:r>
              <a:rPr lang="ko-KR" altLang="en-US" dirty="0"/>
              <a:t>초반 돈이 많다는 식의 어필을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8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저는 이 마케팅 방법을 활용하면 게임 방문 </a:t>
            </a:r>
            <a:r>
              <a:rPr lang="ko-KR" altLang="en-US" dirty="0" err="1"/>
              <a:t>유저수와</a:t>
            </a:r>
            <a:r>
              <a:rPr lang="ko-KR" altLang="en-US" dirty="0"/>
              <a:t> 플레이타임이 늘어날 </a:t>
            </a:r>
            <a:r>
              <a:rPr lang="ko-KR" altLang="en-US" dirty="0" smtClean="0"/>
              <a:t>것으</a:t>
            </a:r>
            <a:endParaRPr lang="en-US" altLang="ko-KR" dirty="0" smtClean="0"/>
          </a:p>
          <a:p>
            <a:r>
              <a:rPr lang="ko-KR" altLang="en-US" dirty="0" smtClean="0"/>
              <a:t>로 </a:t>
            </a:r>
            <a:r>
              <a:rPr lang="ko-KR" altLang="en-US" dirty="0"/>
              <a:t>예상했습니다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Dau</a:t>
            </a:r>
            <a:r>
              <a:rPr lang="ko-KR" altLang="en-US" dirty="0" smtClean="0"/>
              <a:t>란 일별 활동 이용자에 대한 수치이고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Mts</a:t>
            </a:r>
            <a:r>
              <a:rPr lang="ko-KR" altLang="en-US" dirty="0" smtClean="0"/>
              <a:t>는 해당 기간 동안의 평균 실제 플레이 타임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6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16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총 </a:t>
            </a:r>
            <a:r>
              <a:rPr lang="en-US" altLang="ko-KR" dirty="0"/>
              <a:t>13</a:t>
            </a:r>
            <a:r>
              <a:rPr lang="ko-KR" altLang="en-US" dirty="0"/>
              <a:t>일 간의 로그데이터를 </a:t>
            </a:r>
            <a:r>
              <a:rPr lang="ko-KR" altLang="en-US" dirty="0" err="1"/>
              <a:t>수집했구요</a:t>
            </a:r>
            <a:r>
              <a:rPr lang="ko-KR" altLang="en-US" dirty="0"/>
              <a:t> 이건 마케팅 후 방문자 수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그 중에서도 마케팅 전과 후에 대해 집중적으로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B8BBA-53BC-4EA1-B5AC-10ED8F90F2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1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2507800" y="-368896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397000"/>
            <a:ext cx="16941800" cy="40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81200" y="8382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901700"/>
            <a:ext cx="4064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3000"/>
          </a:blip>
          <a:stretch>
            <a:fillRect/>
          </a:stretch>
        </p:blipFill>
        <p:spPr>
          <a:xfrm rot="5400000">
            <a:off x="5422900" y="9906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14500" y="3606800"/>
            <a:ext cx="6083300" cy="1473200"/>
          </a:xfrm>
          <a:prstGeom prst="rect">
            <a:avLst/>
          </a:prstGeom>
          <a:effectLst>
            <a:outerShdw blurRad="1852" dist="61046" dir="5400000">
              <a:srgbClr val="DFEAF9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9600" b="0" i="0" u="none" strike="noStrike" spc="-400">
                <a:solidFill>
                  <a:srgbClr val="D5DDE9"/>
                </a:solidFill>
                <a:latin typeface="DungGeunMo"/>
              </a:rPr>
              <a:t>RE제로부터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4500" y="4965700"/>
            <a:ext cx="8864600" cy="1612900"/>
          </a:xfrm>
          <a:prstGeom prst="rect">
            <a:avLst/>
          </a:prstGeom>
          <a:effectLst>
            <a:outerShdw blurRad="1852" dist="57388">
              <a:srgbClr val="DFEAF9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9000" b="0" i="0" u="none" strike="noStrike" spc="-400">
                <a:solidFill>
                  <a:srgbClr val="D5DDE9"/>
                </a:solidFill>
                <a:ea typeface="DungGeunMo"/>
              </a:rPr>
              <a:t>건물주까지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4500" y="2501900"/>
            <a:ext cx="5448300" cy="431800"/>
          </a:xfrm>
          <a:prstGeom prst="rect">
            <a:avLst/>
          </a:prstGeom>
          <a:effectLst>
            <a:outerShdw blurRad="1852" dist="15616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 dirty="0">
                <a:solidFill>
                  <a:srgbClr val="D5DDE9">
                    <a:alpha val="67059"/>
                  </a:srgbClr>
                </a:solidFill>
                <a:latin typeface="DungGeunMo"/>
              </a:rPr>
              <a:t>1조(</a:t>
            </a:r>
            <a:r>
              <a:rPr lang="en-US" sz="2500" b="0" i="0" u="none" strike="noStrike" dirty="0" err="1">
                <a:solidFill>
                  <a:srgbClr val="D5DDE9">
                    <a:alpha val="67059"/>
                  </a:srgbClr>
                </a:solidFill>
                <a:latin typeface="DungGeunMo"/>
              </a:rPr>
              <a:t>최수정,박소빈,백호영,</a:t>
            </a:r>
            <a:r>
              <a:rPr lang="en-US" sz="2500" b="0" i="0" u="none" strike="noStrike" dirty="0" err="1" smtClean="0">
                <a:solidFill>
                  <a:srgbClr val="D5DDE9">
                    <a:alpha val="67059"/>
                  </a:srgbClr>
                </a:solidFill>
                <a:latin typeface="DungGeunMo"/>
              </a:rPr>
              <a:t>조민</a:t>
            </a:r>
            <a:r>
              <a:rPr lang="ko-KR" altLang="en-US" sz="2500" b="0" i="0" u="none" strike="noStrike" dirty="0" smtClean="0">
                <a:solidFill>
                  <a:srgbClr val="D5DDE9">
                    <a:alpha val="67059"/>
                  </a:srgb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서</a:t>
            </a:r>
            <a:r>
              <a:rPr lang="en-US" sz="2500" b="0" i="0" u="none" strike="noStrike" dirty="0" smtClean="0">
                <a:solidFill>
                  <a:srgbClr val="D5DDE9">
                    <a:alpha val="67059"/>
                  </a:srgbClr>
                </a:solidFill>
                <a:latin typeface="DungGeunMo"/>
              </a:rPr>
              <a:t>)</a:t>
            </a:r>
            <a:endParaRPr lang="en-US" sz="2500" b="0" i="0" u="none" strike="noStrike" dirty="0">
              <a:solidFill>
                <a:srgbClr val="D5DDE9">
                  <a:alpha val="67059"/>
                </a:srgbClr>
              </a:solidFill>
              <a:latin typeface="DungGeun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4500" y="2908300"/>
            <a:ext cx="7315200" cy="431800"/>
          </a:xfrm>
          <a:prstGeom prst="rect">
            <a:avLst/>
          </a:prstGeom>
          <a:effectLst>
            <a:outerShdw blurRad="1852" dist="15616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D5DDE9">
                    <a:alpha val="67059"/>
                  </a:srgbClr>
                </a:solidFill>
                <a:ea typeface="DungGeunMo"/>
              </a:rPr>
              <a:t>발표자 - 조민서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4500" y="7696200"/>
            <a:ext cx="82931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41A233"/>
                </a:solidFill>
                <a:latin typeface="DungGeunMo"/>
              </a:rPr>
              <a:t>&gt;&gt; 환골탈태 가보시겠습니까? </a:t>
            </a:r>
          </a:p>
        </p:txBody>
      </p:sp>
      <p:sp>
        <p:nvSpPr>
          <p:cNvPr id="13" name="TextBox 13">
            <a:hlinkClick r:id="rId7" action="ppaction://hlinksldjump"/>
          </p:cNvPr>
          <p:cNvSpPr txBox="1"/>
          <p:nvPr/>
        </p:nvSpPr>
        <p:spPr>
          <a:xfrm>
            <a:off x="12547600" y="7734300"/>
            <a:ext cx="3810000" cy="482600"/>
          </a:xfrm>
          <a:prstGeom prst="rect">
            <a:avLst/>
          </a:prstGeom>
          <a:effectLst>
            <a:outerShdw blurRad="1667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D5DDE9"/>
                </a:solidFill>
                <a:latin typeface="DungGeunMo"/>
              </a:rPr>
              <a:t>[  좋아! 가보자고  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3200" y="1435100"/>
            <a:ext cx="1130300" cy="355600"/>
          </a:xfrm>
          <a:prstGeom prst="rect">
            <a:avLst/>
          </a:prstGeom>
          <a:effectLst>
            <a:outerShdw blurRad="111" dist="17809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파일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600" y="1435100"/>
            <a:ext cx="1130300" cy="355600"/>
          </a:xfrm>
          <a:prstGeom prst="rect">
            <a:avLst/>
          </a:prstGeom>
          <a:effectLst>
            <a:outerShdw blurRad="111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편집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89300" y="1435100"/>
            <a:ext cx="1130300" cy="355600"/>
          </a:xfrm>
          <a:prstGeom prst="rect">
            <a:avLst/>
          </a:prstGeom>
          <a:effectLst>
            <a:outerShdw blurRad="139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보기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8000" y="1435100"/>
            <a:ext cx="1130300" cy="355600"/>
          </a:xfrm>
          <a:prstGeom prst="rect">
            <a:avLst/>
          </a:prstGeom>
          <a:effectLst>
            <a:outerShdw blurRad="139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옵션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560000">
            <a:off x="12547600" y="7874000"/>
            <a:ext cx="431800" cy="68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69200" y="5156200"/>
            <a:ext cx="1371600" cy="1384300"/>
          </a:xfrm>
          <a:prstGeom prst="rect">
            <a:avLst/>
          </a:prstGeom>
          <a:effectLst>
            <a:outerShdw blurRad="1667" dist="49335" dir="2700000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7800" b="0" i="0" u="none" strike="noStrike">
                <a:solidFill>
                  <a:srgbClr val="D5DDE9"/>
                </a:solidFill>
                <a:ea typeface="DungGeunMo"/>
              </a:rPr>
              <a:t>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7086600"/>
            <a:ext cx="124079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5100" y="7086600"/>
            <a:ext cx="11430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9918700" y="8039100"/>
            <a:ext cx="2667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900" y="2019300"/>
            <a:ext cx="6172200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800100"/>
            <a:ext cx="82677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DungGeunMo"/>
              </a:rPr>
              <a:t>PT INTERVIEW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5506028"/>
            <a:ext cx="3251200" cy="3086100"/>
          </a:xfrm>
          <a:prstGeom prst="rect">
            <a:avLst/>
          </a:prstGeom>
          <a:effectLst>
            <a:outerShdw blurRad="94530" dir="5400000">
              <a:srgbClr val="DFEAF9">
                <a:alpha val="63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2413000"/>
            <a:ext cx="14897100" cy="25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DF0B3-2FDB-473D-B919-B158D1C2B6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58" t="13882" r="2262" b="2101"/>
          <a:stretch/>
        </p:blipFill>
        <p:spPr>
          <a:xfrm>
            <a:off x="1663700" y="2844800"/>
            <a:ext cx="11430000" cy="406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30D045-3574-42B9-AD1C-286860831488}"/>
              </a:ext>
            </a:extLst>
          </p:cNvPr>
          <p:cNvSpPr txBox="1"/>
          <p:nvPr/>
        </p:nvSpPr>
        <p:spPr>
          <a:xfrm>
            <a:off x="3038195" y="7612390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 </a:t>
            </a:r>
            <a:r>
              <a:rPr lang="ko-KR" altLang="en-US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일일 방문자 수가 </a:t>
            </a:r>
            <a:r>
              <a:rPr lang="en-US" altLang="ko-KR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0</a:t>
            </a:r>
            <a:r>
              <a:rPr lang="ko-KR" altLang="en-US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과 </a:t>
            </a:r>
            <a:r>
              <a:rPr lang="en-US" altLang="ko-KR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</a:t>
            </a:r>
            <a:r>
              <a:rPr lang="ko-KR" altLang="en-US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을 반복하다 </a:t>
            </a:r>
            <a:r>
              <a:rPr lang="en-US" altLang="ko-KR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5</a:t>
            </a:r>
            <a:r>
              <a:rPr lang="ko-KR" altLang="en-US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명으로 증가하였다</a:t>
            </a:r>
            <a:r>
              <a:rPr lang="en-US" altLang="ko-KR" sz="2800" dirty="0">
                <a:solidFill>
                  <a:srgbClr val="92D05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  <a:endParaRPr lang="ko-KR" altLang="en-US" sz="2800" dirty="0">
              <a:solidFill>
                <a:srgbClr val="92D050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8267700" cy="4826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BEFORE THE INTERVIEW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4500" y="2184400"/>
            <a:ext cx="8636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200" b="0" i="0" u="none" strike="noStrike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5999" y="2093843"/>
            <a:ext cx="2986791" cy="573157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64000"/>
              </a:lnSpc>
            </a:pPr>
            <a:r>
              <a:rPr lang="en-US" sz="32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 MTS </a:t>
            </a:r>
            <a:r>
              <a:rPr lang="ko-KR" altLang="en-US" sz="32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증가</a:t>
            </a:r>
            <a:r>
              <a:rPr lang="en-US" sz="32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32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↑ </a:t>
            </a:r>
            <a:r>
              <a:rPr lang="en-US" sz="32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3443982" y="4236900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9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3693D4-2390-4D7E-94CF-88BD9A7937EC}"/>
              </a:ext>
            </a:extLst>
          </p:cNvPr>
          <p:cNvSpPr/>
          <p:nvPr/>
        </p:nvSpPr>
        <p:spPr>
          <a:xfrm>
            <a:off x="5951400" y="4236900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93C21F-6873-4130-B904-4679FACF3940}"/>
              </a:ext>
            </a:extLst>
          </p:cNvPr>
          <p:cNvSpPr/>
          <p:nvPr/>
        </p:nvSpPr>
        <p:spPr>
          <a:xfrm>
            <a:off x="14087239" y="4229220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18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78F45D-CBA6-4B50-9536-81816E9820B7}"/>
              </a:ext>
            </a:extLst>
          </p:cNvPr>
          <p:cNvSpPr/>
          <p:nvPr/>
        </p:nvSpPr>
        <p:spPr>
          <a:xfrm>
            <a:off x="10658029" y="3446024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19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354499-BDEC-4FF4-B09C-1A05FCBD41BF}"/>
              </a:ext>
            </a:extLst>
          </p:cNvPr>
          <p:cNvSpPr/>
          <p:nvPr/>
        </p:nvSpPr>
        <p:spPr>
          <a:xfrm>
            <a:off x="13443648" y="2871590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17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71E2AB-6A2D-4A98-BD4A-328A4A126305}"/>
              </a:ext>
            </a:extLst>
          </p:cNvPr>
          <p:cNvSpPr/>
          <p:nvPr/>
        </p:nvSpPr>
        <p:spPr>
          <a:xfrm>
            <a:off x="11948816" y="2689117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36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545690-5948-4175-BCE9-8F6D1A0079C6}"/>
              </a:ext>
            </a:extLst>
          </p:cNvPr>
          <p:cNvSpPr/>
          <p:nvPr/>
        </p:nvSpPr>
        <p:spPr>
          <a:xfrm>
            <a:off x="10739826" y="4958844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B2456B-489D-48A8-80A5-4BAD686FD19C}"/>
              </a:ext>
            </a:extLst>
          </p:cNvPr>
          <p:cNvGrpSpPr/>
          <p:nvPr/>
        </p:nvGrpSpPr>
        <p:grpSpPr>
          <a:xfrm>
            <a:off x="8001000" y="7258626"/>
            <a:ext cx="2209800" cy="1085274"/>
            <a:chOff x="7830139" y="4163289"/>
            <a:chExt cx="2209800" cy="1085274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D32A27F-68F6-4CA4-AA65-9F2EAF750067}"/>
                </a:ext>
              </a:extLst>
            </p:cNvPr>
            <p:cNvSpPr/>
            <p:nvPr/>
          </p:nvSpPr>
          <p:spPr>
            <a:xfrm>
              <a:off x="7830139" y="4163289"/>
              <a:ext cx="2209800" cy="108527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A6D038-FF20-4852-BF7F-1DAADFBCDAB0}"/>
                </a:ext>
              </a:extLst>
            </p:cNvPr>
            <p:cNvSpPr txBox="1"/>
            <p:nvPr/>
          </p:nvSpPr>
          <p:spPr>
            <a:xfrm>
              <a:off x="8048810" y="4441206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UA</a:t>
              </a:r>
              <a:r>
                <a:rPr lang="ko-KR" altLang="en-US" sz="2400" dirty="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광고 후</a:t>
              </a:r>
            </a:p>
          </p:txBody>
        </p:sp>
      </p:grpSp>
      <p:sp>
        <p:nvSpPr>
          <p:cNvPr id="12" name="십자형 11">
            <a:extLst>
              <a:ext uri="{FF2B5EF4-FFF2-40B4-BE49-F238E27FC236}">
                <a16:creationId xmlns:a16="http://schemas.microsoft.com/office/drawing/2014/main" id="{22A766AA-B641-476A-9DE8-2F1E1510956E}"/>
              </a:ext>
            </a:extLst>
          </p:cNvPr>
          <p:cNvSpPr/>
          <p:nvPr/>
        </p:nvSpPr>
        <p:spPr>
          <a:xfrm>
            <a:off x="5125176" y="4594374"/>
            <a:ext cx="617764" cy="600681"/>
          </a:xfrm>
          <a:prstGeom prst="plus">
            <a:avLst>
              <a:gd name="adj" fmla="val 39498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FF6EF1E-146C-4CFF-96C7-65D13F2959F0}"/>
              </a:ext>
            </a:extLst>
          </p:cNvPr>
          <p:cNvSpPr/>
          <p:nvPr/>
        </p:nvSpPr>
        <p:spPr>
          <a:xfrm>
            <a:off x="12771052" y="4542819"/>
            <a:ext cx="617764" cy="600681"/>
          </a:xfrm>
          <a:prstGeom prst="plus">
            <a:avLst>
              <a:gd name="adj" fmla="val 39498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1631F5E-DD8D-4020-A35E-BD1EA20755CD}"/>
              </a:ext>
            </a:extLst>
          </p:cNvPr>
          <p:cNvSpPr/>
          <p:nvPr/>
        </p:nvSpPr>
        <p:spPr>
          <a:xfrm>
            <a:off x="12003648" y="5786248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8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50A65D4-F744-45E4-B2D3-B91789CB025F}"/>
              </a:ext>
            </a:extLst>
          </p:cNvPr>
          <p:cNvSpPr/>
          <p:nvPr/>
        </p:nvSpPr>
        <p:spPr>
          <a:xfrm>
            <a:off x="13475344" y="5604144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</a:t>
            </a:r>
            <a:r>
              <a:rPr lang="ko-KR" altLang="en-US" sz="3200" dirty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AA688F-A6D1-4315-A436-4224CBD8B85B}"/>
              </a:ext>
            </a:extLst>
          </p:cNvPr>
          <p:cNvSpPr txBox="1"/>
          <p:nvPr/>
        </p:nvSpPr>
        <p:spPr>
          <a:xfrm>
            <a:off x="3657600" y="745601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평균 </a:t>
            </a:r>
            <a:r>
              <a:rPr lang="en-US" altLang="ko-KR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: 5.5</a:t>
            </a:r>
            <a:r>
              <a:rPr lang="ko-KR" altLang="en-US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F638B3-3573-485C-9173-6F191BF3BF02}"/>
              </a:ext>
            </a:extLst>
          </p:cNvPr>
          <p:cNvSpPr txBox="1"/>
          <p:nvPr/>
        </p:nvSpPr>
        <p:spPr>
          <a:xfrm>
            <a:off x="11552410" y="74560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평균 </a:t>
            </a:r>
            <a:r>
              <a:rPr lang="en-US" altLang="ko-KR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: 14.7</a:t>
            </a:r>
            <a:r>
              <a:rPr lang="ko-KR" altLang="en-US" sz="36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5AAFFF-DAD6-48B6-90CF-A43CC69F6D8A}"/>
              </a:ext>
            </a:extLst>
          </p:cNvPr>
          <p:cNvSpPr txBox="1"/>
          <p:nvPr/>
        </p:nvSpPr>
        <p:spPr>
          <a:xfrm>
            <a:off x="3581400" y="36957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05/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A747D2-808D-4713-878B-ADC8ED5CD6A4}"/>
              </a:ext>
            </a:extLst>
          </p:cNvPr>
          <p:cNvSpPr txBox="1"/>
          <p:nvPr/>
        </p:nvSpPr>
        <p:spPr>
          <a:xfrm>
            <a:off x="4120351" y="3434090"/>
            <a:ext cx="262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05/23 ~ 05/26</a:t>
            </a:r>
            <a:endParaRPr lang="ko-KR" altLang="en-US" sz="2800" dirty="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1D0F57-8490-4FBA-9D13-939472274051}"/>
              </a:ext>
            </a:extLst>
          </p:cNvPr>
          <p:cNvSpPr txBox="1"/>
          <p:nvPr/>
        </p:nvSpPr>
        <p:spPr>
          <a:xfrm>
            <a:off x="11858083" y="1932197"/>
            <a:ext cx="262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05/27 ~ 05/29</a:t>
            </a:r>
            <a:endParaRPr lang="ko-KR" altLang="en-US" sz="2800" dirty="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9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384300"/>
            <a:ext cx="1854200" cy="210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06400"/>
            <a:ext cx="4521200" cy="181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3365607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94300" y="914400"/>
            <a:ext cx="9144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317500"/>
            <a:ext cx="2286000" cy="190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06122" y="193863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GM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 되어보았다</a:t>
            </a:r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0" y="1638659"/>
            <a:ext cx="7010400" cy="68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8267700" cy="4826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BEFORE THE INTERVIEW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250052-36C6-475E-9C9C-6179EEA10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603659"/>
            <a:ext cx="15097754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A644B7-C767-405E-8A4B-E24A0C535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694" y="2913531"/>
            <a:ext cx="14381310" cy="7240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A90672-B2FC-433B-9954-C772492EE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766971"/>
            <a:ext cx="13670378" cy="25957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106400" y="2019300"/>
            <a:ext cx="3276600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29800" y="3467100"/>
            <a:ext cx="54864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00400" y="5560799"/>
            <a:ext cx="7239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AutoShape 4" descr="돈 달러 아이콘 벡터 일러스트 디자인 동전 로열티 무료 사진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62" y="5372100"/>
            <a:ext cx="4457114" cy="4457114"/>
          </a:xfrm>
          <a:prstGeom prst="rect">
            <a:avLst/>
          </a:prstGeom>
        </p:spPr>
      </p:pic>
      <p:sp>
        <p:nvSpPr>
          <p:cNvPr id="17" name="위쪽 화살표 16"/>
          <p:cNvSpPr/>
          <p:nvPr/>
        </p:nvSpPr>
        <p:spPr>
          <a:xfrm>
            <a:off x="15131078" y="6362701"/>
            <a:ext cx="1094574" cy="2209800"/>
          </a:xfrm>
          <a:prstGeom prst="upArrow">
            <a:avLst/>
          </a:prstGeom>
          <a:solidFill>
            <a:srgbClr val="65D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812800"/>
            <a:ext cx="3098800" cy="4826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DungGeunMo"/>
              </a:rPr>
              <a:t>SELECT STAGE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9900" y="7501164"/>
            <a:ext cx="15570200" cy="533400"/>
          </a:xfrm>
          <a:prstGeom prst="rect">
            <a:avLst/>
          </a:prstGeom>
          <a:effectLst>
            <a:outerShdw blurRad="1667" dist="19155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000" b="0" i="0" u="none" strike="noStrike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-------------------------------------------------------------------------------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7200" y="2616200"/>
            <a:ext cx="6096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 dirty="0">
                <a:solidFill>
                  <a:srgbClr val="41A233"/>
                </a:solidFill>
                <a:latin typeface="DungGeunMo"/>
              </a:rPr>
              <a:t>&gt;&gt;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3594100"/>
            <a:ext cx="3492500" cy="341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3594100"/>
            <a:ext cx="3390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17700" y="3644900"/>
            <a:ext cx="3009900" cy="406400"/>
          </a:xfrm>
          <a:prstGeom prst="rect">
            <a:avLst/>
          </a:prstGeom>
          <a:effectLst>
            <a:outerShdw blurRad="1667" dist="1465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 </a:t>
            </a:r>
            <a:r>
              <a:rPr lang="ko-KR" alt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최수정 </a:t>
            </a: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305300"/>
            <a:ext cx="2705100" cy="2400300"/>
          </a:xfrm>
          <a:prstGeom prst="rect">
            <a:avLst/>
          </a:prstGeom>
          <a:effectLst>
            <a:outerShdw blurRad="57193" dir="5400000">
              <a:srgbClr val="DFEAF9">
                <a:alpha val="63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3594100"/>
            <a:ext cx="3492500" cy="341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3594100"/>
            <a:ext cx="3390900" cy="533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27700" y="3644900"/>
            <a:ext cx="3009900" cy="406400"/>
          </a:xfrm>
          <a:prstGeom prst="rect">
            <a:avLst/>
          </a:prstGeom>
          <a:effectLst>
            <a:outerShdw blurRad="1603" dist="1465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 </a:t>
            </a:r>
            <a:r>
              <a:rPr lang="ko-KR" altLang="en-US" sz="2300" b="1" i="0" u="none" strike="noStrike" spc="-100" dirty="0" err="1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박소빈</a:t>
            </a: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&lt;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100" y="4394200"/>
            <a:ext cx="2095500" cy="2413000"/>
          </a:xfrm>
          <a:prstGeom prst="rect">
            <a:avLst/>
          </a:prstGeom>
          <a:effectLst>
            <a:outerShdw blurRad="43878" dir="5400000">
              <a:srgbClr val="DFEAF9">
                <a:alpha val="63000"/>
              </a:srgbClr>
            </a:outerShdw>
          </a:effectLst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68700"/>
            <a:ext cx="3492500" cy="341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3581400"/>
            <a:ext cx="3390900" cy="533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525000" y="3644900"/>
            <a:ext cx="3009900" cy="406400"/>
          </a:xfrm>
          <a:prstGeom prst="rect">
            <a:avLst/>
          </a:prstGeom>
          <a:effectLst>
            <a:outerShdw blurRad="1603" dist="1465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 </a:t>
            </a:r>
            <a:r>
              <a:rPr lang="ko-KR" altLang="en-US" sz="2300" b="1" i="0" u="none" strike="noStrike" spc="-100" dirty="0" err="1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백호영</a:t>
            </a:r>
            <a:r>
              <a:rPr lang="ko-KR" alt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900" y="4470400"/>
            <a:ext cx="3035300" cy="2197100"/>
          </a:xfrm>
          <a:prstGeom prst="rect">
            <a:avLst/>
          </a:prstGeom>
          <a:effectLst>
            <a:outerShdw blurRad="48246" dir="5400000">
              <a:srgbClr val="DFEAF9">
                <a:alpha val="63000"/>
              </a:srgbClr>
            </a:outerShdw>
          </a:effectLst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0" y="3568700"/>
            <a:ext cx="3492500" cy="341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9100" y="3581400"/>
            <a:ext cx="33909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322300" y="3632200"/>
            <a:ext cx="3009900" cy="406400"/>
          </a:xfrm>
          <a:prstGeom prst="rect">
            <a:avLst/>
          </a:prstGeom>
          <a:effectLst>
            <a:outerShdw blurRad="1603" dist="1465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 </a:t>
            </a:r>
            <a:r>
              <a:rPr lang="ko-KR" alt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조민서 </a:t>
            </a:r>
            <a:r>
              <a:rPr lang="en-US" sz="2300" b="1" i="0" u="none" strike="noStrike" spc="-100" dirty="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0600" y="4406900"/>
            <a:ext cx="2311400" cy="2400300"/>
          </a:xfrm>
          <a:prstGeom prst="rect">
            <a:avLst/>
          </a:prstGeom>
          <a:effectLst>
            <a:outerShdw blurRad="53287" dir="5400000">
              <a:srgbClr val="DFEAF9">
                <a:alpha val="6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615206-12E9-4C1C-BA4E-4E9339A13463}"/>
              </a:ext>
            </a:extLst>
          </p:cNvPr>
          <p:cNvSpPr txBox="1"/>
          <p:nvPr/>
        </p:nvSpPr>
        <p:spPr>
          <a:xfrm>
            <a:off x="1739900" y="7136368"/>
            <a:ext cx="1334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개발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기획                       개발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시트 연결                  개발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나 막힐 때 </a:t>
            </a:r>
            <a:r>
              <a:rPr lang="ko-KR" altLang="en-US" dirty="0" err="1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도와주기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     개발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영상 편집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250A8B-029C-4DF6-89AC-489BDC1CBDBC}"/>
              </a:ext>
            </a:extLst>
          </p:cNvPr>
          <p:cNvSpPr txBox="1"/>
          <p:nvPr/>
        </p:nvSpPr>
        <p:spPr>
          <a:xfrm>
            <a:off x="2336800" y="2601278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팀원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641600"/>
            <a:ext cx="14554200" cy="499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384300"/>
            <a:ext cx="1854200" cy="210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1435100"/>
            <a:ext cx="28956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00" y="2108200"/>
            <a:ext cx="28067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406400"/>
            <a:ext cx="4521200" cy="181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3365607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194300" y="914400"/>
            <a:ext cx="9144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317500"/>
            <a:ext cx="22860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7429500"/>
            <a:ext cx="15951200" cy="215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F982B9-075F-470A-9051-0D8523EBF2A4}"/>
              </a:ext>
            </a:extLst>
          </p:cNvPr>
          <p:cNvSpPr txBox="1"/>
          <p:nvPr/>
        </p:nvSpPr>
        <p:spPr>
          <a:xfrm>
            <a:off x="5943600" y="4982170"/>
            <a:ext cx="6070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발표 마치겠습니다</a:t>
            </a:r>
            <a:endParaRPr lang="en-US" altLang="ko-KR" sz="5400" dirty="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-508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43815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DungGeunMo"/>
              </a:rPr>
              <a:t>DISCUSSION INTERVIEW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" y="2171700"/>
            <a:ext cx="119634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 </a:t>
            </a:r>
            <a:r>
              <a:rPr lang="ko-KR" altLang="en-US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브랜드 마케팅이란</a:t>
            </a:r>
            <a:r>
              <a:rPr lang="en-US" altLang="ko-KR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en-US" sz="2800" b="0" i="0" u="none" strike="noStrike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D47740-C1B7-4F1D-AE30-292769C5D519}"/>
              </a:ext>
            </a:extLst>
          </p:cNvPr>
          <p:cNvSpPr txBox="1"/>
          <p:nvPr/>
        </p:nvSpPr>
        <p:spPr>
          <a:xfrm>
            <a:off x="4381500" y="4496347"/>
            <a:ext cx="9448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sz="40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우리 브랜드를 시장에 널리 알리는 것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A01330-702F-4480-B050-53BB2CBBC756}"/>
              </a:ext>
            </a:extLst>
          </p:cNvPr>
          <p:cNvSpPr txBox="1"/>
          <p:nvPr/>
        </p:nvSpPr>
        <p:spPr>
          <a:xfrm>
            <a:off x="762000" y="8138886"/>
            <a:ext cx="1668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https://www.nnt-consulting.com/%EB%AA%A8%EB%B0%94%EC%9D%BC-%EC%95%B1%EC%9D%84-%EC%9C%84%ED%95%9C-ua-%EB%A7%88%EC%BC%80%ED%8C%85%EC%9D%B4-%EC%A4%91%EC%9A%94%ED%95%9C-%EC%9D%B4%EC%9C%A0%EC%99%80-4%EA%B0%80%EC%A7%80-%EC%A0%84%EB%9E%B5%EB%93%A4/</a:t>
            </a:r>
          </a:p>
        </p:txBody>
      </p:sp>
    </p:spTree>
    <p:extLst>
      <p:ext uri="{BB962C8B-B14F-4D97-AF65-F5344CB8AC3E}">
        <p14:creationId xmlns:p14="http://schemas.microsoft.com/office/powerpoint/2010/main" val="25485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2507800" y="-368896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397000"/>
            <a:ext cx="16941800" cy="40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81200" y="8382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901700"/>
            <a:ext cx="4064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3000"/>
          </a:blip>
          <a:stretch>
            <a:fillRect/>
          </a:stretch>
        </p:blipFill>
        <p:spPr>
          <a:xfrm rot="5400000">
            <a:off x="5422900" y="9906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14500" y="3606800"/>
            <a:ext cx="6083300" cy="1473200"/>
          </a:xfrm>
          <a:prstGeom prst="rect">
            <a:avLst/>
          </a:prstGeom>
          <a:effectLst>
            <a:outerShdw blurRad="1852" dist="61046" dir="5400000">
              <a:srgbClr val="DFEAF9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9600" b="0" i="0" u="none" strike="noStrike" spc="-400">
                <a:solidFill>
                  <a:srgbClr val="D5DDE9"/>
                </a:solidFill>
                <a:latin typeface="DungGeunMo"/>
              </a:rPr>
              <a:t>RE제로부터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4500" y="4965700"/>
            <a:ext cx="8864600" cy="1612900"/>
          </a:xfrm>
          <a:prstGeom prst="rect">
            <a:avLst/>
          </a:prstGeom>
          <a:effectLst>
            <a:outerShdw blurRad="1852" dist="57388">
              <a:srgbClr val="DFEAF9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9000" b="0" i="0" u="none" strike="noStrike" spc="-400">
                <a:solidFill>
                  <a:srgbClr val="D5DDE9"/>
                </a:solidFill>
                <a:ea typeface="DungGeunMo"/>
              </a:rPr>
              <a:t>건물주까지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4500" y="2501900"/>
            <a:ext cx="5448300" cy="431800"/>
          </a:xfrm>
          <a:prstGeom prst="rect">
            <a:avLst/>
          </a:prstGeom>
          <a:effectLst>
            <a:outerShdw blurRad="1852" dist="15616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 dirty="0">
                <a:solidFill>
                  <a:srgbClr val="D5DDE9">
                    <a:alpha val="67059"/>
                  </a:srgbClr>
                </a:solidFill>
                <a:latin typeface="DungGeunMo"/>
              </a:rPr>
              <a:t>1조(</a:t>
            </a:r>
            <a:r>
              <a:rPr lang="en-US" sz="2500" b="0" i="0" u="none" strike="noStrike" dirty="0" err="1">
                <a:solidFill>
                  <a:srgbClr val="D5DDE9">
                    <a:alpha val="67059"/>
                  </a:srgbClr>
                </a:solidFill>
                <a:latin typeface="DungGeunMo"/>
              </a:rPr>
              <a:t>최수정,박소빈,백호영,조민서</a:t>
            </a:r>
            <a:r>
              <a:rPr lang="en-US" sz="2500" b="0" i="0" u="none" strike="noStrike" dirty="0">
                <a:solidFill>
                  <a:srgbClr val="D5DDE9">
                    <a:alpha val="67059"/>
                  </a:srgbClr>
                </a:solidFill>
                <a:latin typeface="DungGeunMo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4500" y="2908300"/>
            <a:ext cx="7315200" cy="431800"/>
          </a:xfrm>
          <a:prstGeom prst="rect">
            <a:avLst/>
          </a:prstGeom>
          <a:effectLst>
            <a:outerShdw blurRad="1852" dist="15616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D5DDE9">
                    <a:alpha val="67059"/>
                  </a:srgbClr>
                </a:solidFill>
                <a:ea typeface="DungGeunMo"/>
              </a:rPr>
              <a:t>발표자 - 조민서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4500" y="7696200"/>
            <a:ext cx="82931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41A233"/>
                </a:solidFill>
                <a:latin typeface="DungGeunMo"/>
              </a:rPr>
              <a:t>&gt;&gt; 환골탈태 가보시겠습니까? </a:t>
            </a:r>
          </a:p>
        </p:txBody>
      </p:sp>
      <p:sp>
        <p:nvSpPr>
          <p:cNvPr id="13" name="TextBox 13">
            <a:hlinkClick r:id="rId7" action="ppaction://hlinksldjump"/>
          </p:cNvPr>
          <p:cNvSpPr txBox="1"/>
          <p:nvPr/>
        </p:nvSpPr>
        <p:spPr>
          <a:xfrm>
            <a:off x="12547600" y="7734300"/>
            <a:ext cx="3810000" cy="482600"/>
          </a:xfrm>
          <a:prstGeom prst="rect">
            <a:avLst/>
          </a:prstGeom>
          <a:effectLst>
            <a:outerShdw blurRad="1667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D5DDE9"/>
                </a:solidFill>
                <a:latin typeface="DungGeunMo"/>
              </a:rPr>
              <a:t>[  좋아! 가보자고  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3200" y="1435100"/>
            <a:ext cx="1130300" cy="355600"/>
          </a:xfrm>
          <a:prstGeom prst="rect">
            <a:avLst/>
          </a:prstGeom>
          <a:effectLst>
            <a:outerShdw blurRad="111" dist="17809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파일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600" y="1435100"/>
            <a:ext cx="1130300" cy="355600"/>
          </a:xfrm>
          <a:prstGeom prst="rect">
            <a:avLst/>
          </a:prstGeom>
          <a:effectLst>
            <a:outerShdw blurRad="111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편집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89300" y="1435100"/>
            <a:ext cx="1130300" cy="355600"/>
          </a:xfrm>
          <a:prstGeom prst="rect">
            <a:avLst/>
          </a:prstGeom>
          <a:effectLst>
            <a:outerShdw blurRad="139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보기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8000" y="1435100"/>
            <a:ext cx="1130300" cy="355600"/>
          </a:xfrm>
          <a:prstGeom prst="rect">
            <a:avLst/>
          </a:prstGeom>
          <a:effectLst>
            <a:outerShdw blurRad="139" dist="17809" dir="528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000" b="1" i="0" u="none" strike="noStrike">
                <a:solidFill>
                  <a:srgbClr val="000000"/>
                </a:solidFill>
                <a:ea typeface="DungGeunMo"/>
              </a:rPr>
              <a:t>옵션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560000">
            <a:off x="12547600" y="7874000"/>
            <a:ext cx="431800" cy="68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69200" y="5156200"/>
            <a:ext cx="1371600" cy="1384300"/>
          </a:xfrm>
          <a:prstGeom prst="rect">
            <a:avLst/>
          </a:prstGeom>
          <a:effectLst>
            <a:outerShdw blurRad="1667" dist="49335" dir="2700000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7800" b="0" i="0" u="none" strike="noStrike">
                <a:solidFill>
                  <a:srgbClr val="D5DDE9"/>
                </a:solidFill>
                <a:ea typeface="DungGeunMo"/>
              </a:rPr>
              <a:t>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7086600"/>
            <a:ext cx="124079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5100" y="7086600"/>
            <a:ext cx="11430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9918700" y="8039100"/>
            <a:ext cx="2667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500" y="2590800"/>
            <a:ext cx="7086600" cy="444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641600"/>
            <a:ext cx="14554200" cy="4991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3400" y="1905000"/>
            <a:ext cx="8636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800" y="1905000"/>
            <a:ext cx="30353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64000"/>
              </a:lnSpc>
            </a:pPr>
            <a:r>
              <a:rPr lang="en-US" sz="28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 </a:t>
            </a:r>
            <a:r>
              <a:rPr lang="ko-KR" altLang="en-US" sz="2800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목차 소개</a:t>
            </a:r>
            <a:r>
              <a:rPr lang="en-US" sz="28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2700" y="4508500"/>
            <a:ext cx="131953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29000"/>
              </a:lnSpc>
              <a:buAutoNum type="arabicPeriod"/>
            </a:pPr>
            <a:r>
              <a:rPr lang="ko-KR" altLang="en-US" sz="2700" b="0" i="0" u="none" strike="noStrike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마케팅 </a:t>
            </a:r>
            <a:r>
              <a:rPr lang="en-US" altLang="ko-KR" sz="2800" b="0" i="0" u="none" strike="noStrike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UA</a:t>
            </a:r>
          </a:p>
          <a:p>
            <a:pPr lvl="0" algn="l">
              <a:lnSpc>
                <a:spcPct val="129000"/>
              </a:lnSpc>
            </a:pPr>
            <a:r>
              <a:rPr lang="ko-KR" altLang="en-US" sz="2700" b="0" i="0" u="none" strike="noStrike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endParaRPr lang="en-US" altLang="ko-KR" sz="2700" b="0" i="0" u="none" strike="noStrike" spc="500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lvl="0" algn="l">
              <a:lnSpc>
                <a:spcPct val="129000"/>
              </a:lnSpc>
            </a:pPr>
            <a:r>
              <a:rPr lang="en-US" altLang="ko-KR" sz="2700" b="0" i="0" u="none" strike="noStrike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2. </a:t>
            </a:r>
            <a:r>
              <a:rPr lang="ko-KR" altLang="en-US" sz="2700" b="0" i="0" u="none" strike="noStrike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데이터 수집</a:t>
            </a:r>
            <a:endParaRPr lang="en-US" altLang="ko-KR" sz="2700" b="0" i="0" u="none" strike="noStrike" spc="500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marL="514350" lvl="0" indent="-514350" algn="l">
              <a:lnSpc>
                <a:spcPct val="129000"/>
              </a:lnSpc>
              <a:buAutoNum type="arabicPeriod"/>
            </a:pPr>
            <a:endParaRPr lang="en-US" sz="2700" spc="500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lvl="0" algn="l">
              <a:lnSpc>
                <a:spcPct val="129000"/>
              </a:lnSpc>
            </a:pPr>
            <a:r>
              <a:rPr lang="en-US" altLang="ko-KR" sz="2700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3. </a:t>
            </a:r>
            <a:r>
              <a:rPr lang="ko-KR" altLang="en-US" sz="2700" spc="5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데이터 분석</a:t>
            </a:r>
            <a:endParaRPr lang="en-US" sz="2700" b="0" i="0" u="none" strike="noStrike" spc="500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89200" y="3937000"/>
            <a:ext cx="13373100" cy="533400"/>
          </a:xfrm>
          <a:prstGeom prst="rect">
            <a:avLst/>
          </a:prstGeom>
          <a:effectLst>
            <a:outerShdw blurRad="1667" dist="19155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000" b="0" i="0" u="none" strike="noStrike">
                <a:solidFill>
                  <a:srgbClr val="D5DDE9"/>
                </a:solidFill>
                <a:latin typeface="DungGeunMo"/>
              </a:rPr>
              <a:t>--------------------------------------------------------------------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76600" y="3492500"/>
            <a:ext cx="7721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000"/>
              </a:lnSpc>
            </a:pPr>
            <a:r>
              <a:rPr lang="ko-KR" altLang="en-US" sz="4000" b="0" i="0" u="none" strike="noStrike" spc="500" dirty="0">
                <a:solidFill>
                  <a:srgbClr val="D5DDE9"/>
                </a:solidFill>
                <a:ea typeface="DungGeunMo"/>
              </a:rPr>
              <a:t>목차</a:t>
            </a:r>
            <a:endParaRPr lang="en-US" sz="4000" b="0" i="0" u="none" strike="noStrike" spc="500" dirty="0">
              <a:solidFill>
                <a:srgbClr val="D5DDE9"/>
              </a:solidFill>
              <a:ea typeface="DungGeun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3800" y="2997200"/>
            <a:ext cx="762000" cy="1270000"/>
          </a:xfrm>
          <a:prstGeom prst="rect">
            <a:avLst/>
          </a:prstGeom>
          <a:effectLst>
            <a:outerShdw blurRad="1852" dist="45029" dir="2700000">
              <a:srgbClr val="DFEAF9">
                <a:alpha val="52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7100" b="0" i="0" u="none" strike="noStrike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8900" y="3467100"/>
            <a:ext cx="482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000"/>
              </a:lnSpc>
            </a:pPr>
            <a:r>
              <a:rPr lang="en-US" sz="2700" b="0" i="0" u="none" strike="noStrike" spc="500">
                <a:solidFill>
                  <a:srgbClr val="00000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007100" y="787400"/>
            <a:ext cx="43815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DungGeunMo"/>
              </a:rPr>
              <a:t>ENDING</a:t>
            </a:r>
          </a:p>
        </p:txBody>
      </p:sp>
    </p:spTree>
    <p:extLst>
      <p:ext uri="{BB962C8B-B14F-4D97-AF65-F5344CB8AC3E}">
        <p14:creationId xmlns:p14="http://schemas.microsoft.com/office/powerpoint/2010/main" val="437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318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ea typeface="DungGeunMo"/>
              </a:rPr>
              <a:t>게임데이터분석 1조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727200" y="1803400"/>
            <a:ext cx="11963400" cy="698500"/>
          </a:xfrm>
          <a:prstGeom prst="rect">
            <a:avLst/>
          </a:prstGeom>
          <a:effectLst>
            <a:outerShdw blurRad="1852" dist="2508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000" b="0" i="0" u="none" strike="noStrike" dirty="0">
                <a:solidFill>
                  <a:srgbClr val="D5DDE9"/>
                </a:solidFill>
                <a:latin typeface="DungGeunMo"/>
              </a:rPr>
              <a:t>&gt;&gt; 1.UA(User Acquisition)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7100" y="800100"/>
            <a:ext cx="16383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INTRO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2806700"/>
            <a:ext cx="14820900" cy="56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2806700"/>
            <a:ext cx="147066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235700" y="2921000"/>
            <a:ext cx="582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800" b="1" i="0" u="none" strike="noStrike">
                <a:solidFill>
                  <a:srgbClr val="0A1012"/>
                </a:solidFill>
                <a:latin typeface="DungGeunMo"/>
              </a:rPr>
              <a:t>&gt;&gt;&gt;&gt;&gt;&gt; UA마케팅이란? &lt;&lt;&lt;&lt;&lt;&lt;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7815" y="4767189"/>
            <a:ext cx="8489950" cy="2273300"/>
          </a:xfrm>
          <a:prstGeom prst="rect">
            <a:avLst/>
          </a:prstGeom>
          <a:effectLst>
            <a:outerShdw blurRad="1852" dist="18307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000" b="0" i="0" u="none" strike="noStrike" dirty="0" smtClean="0">
                <a:solidFill>
                  <a:srgbClr val="3ED000"/>
                </a:solidFill>
                <a:latin typeface="DungGeunMo"/>
              </a:rPr>
              <a:t>'</a:t>
            </a:r>
            <a:r>
              <a:rPr lang="en-US" sz="4000" b="0" i="0" u="none" strike="noStrike" dirty="0" err="1">
                <a:solidFill>
                  <a:srgbClr val="3ED000"/>
                </a:solidFill>
                <a:latin typeface="DungGeunMo"/>
              </a:rPr>
              <a:t>사용자</a:t>
            </a:r>
            <a:r>
              <a:rPr lang="en-US" sz="4000" b="0" i="0" u="none" strike="noStrike" dirty="0">
                <a:solidFill>
                  <a:srgbClr val="3ED000"/>
                </a:solidFill>
                <a:latin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latin typeface="DungGeunMo"/>
              </a:rPr>
              <a:t>획득을</a:t>
            </a:r>
            <a:r>
              <a:rPr lang="en-US" sz="4000" b="0" i="0" u="none" strike="noStrike" dirty="0">
                <a:solidFill>
                  <a:srgbClr val="3ED000"/>
                </a:solidFill>
                <a:latin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latin typeface="DungGeunMo"/>
              </a:rPr>
              <a:t>위한</a:t>
            </a:r>
            <a:r>
              <a:rPr lang="en-US" sz="4000" b="0" i="0" u="none" strike="noStrike" dirty="0">
                <a:solidFill>
                  <a:srgbClr val="3ED000"/>
                </a:solidFill>
                <a:latin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latin typeface="DungGeunMo"/>
              </a:rPr>
              <a:t>마케팅</a:t>
            </a:r>
            <a:r>
              <a:rPr lang="en-US" sz="4000" b="0" i="0" u="none" strike="noStrike" dirty="0" smtClean="0">
                <a:solidFill>
                  <a:srgbClr val="3ED000"/>
                </a:solidFill>
                <a:latin typeface="DungGeunMo"/>
              </a:rPr>
              <a:t>'</a:t>
            </a:r>
            <a:r>
              <a:rPr lang="en-US" sz="4000" b="0" i="0" u="none" strike="noStrike" dirty="0">
                <a:solidFill>
                  <a:srgbClr val="D5DDE9"/>
                </a:solidFill>
                <a:latin typeface="DungGeunMo"/>
              </a:rPr>
              <a:t> </a:t>
            </a:r>
            <a:endParaRPr lang="en-US" sz="4000" b="0" i="0" u="none" strike="noStrike" dirty="0" smtClean="0">
              <a:solidFill>
                <a:srgbClr val="D5DDE9"/>
              </a:solidFill>
              <a:latin typeface="DungGeunMo"/>
            </a:endParaRPr>
          </a:p>
          <a:p>
            <a:pPr lvl="0" algn="l">
              <a:lnSpc>
                <a:spcPct val="120000"/>
              </a:lnSpc>
            </a:pPr>
            <a:r>
              <a:rPr lang="en-US" sz="4000" b="0" i="0" u="none" strike="noStrike" dirty="0" smtClean="0">
                <a:solidFill>
                  <a:srgbClr val="D5DDE9"/>
                </a:solidFill>
                <a:latin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ea typeface="DungGeunMo"/>
              </a:rPr>
              <a:t>사람들의</a:t>
            </a:r>
            <a:r>
              <a:rPr lang="en-US" sz="4000" b="0" i="0" u="none" strike="noStrike" dirty="0">
                <a:solidFill>
                  <a:srgbClr val="3ED000"/>
                </a:solidFill>
                <a:ea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ea typeface="DungGeunMo"/>
              </a:rPr>
              <a:t>행동</a:t>
            </a:r>
            <a:r>
              <a:rPr lang="en-US" sz="4000" b="0" i="0" u="none" strike="noStrike" dirty="0">
                <a:solidFill>
                  <a:srgbClr val="3ED000"/>
                </a:solidFill>
                <a:ea typeface="DungGeunMo"/>
              </a:rPr>
              <a:t> </a:t>
            </a:r>
            <a:r>
              <a:rPr lang="en-US" sz="4000" b="0" i="0" u="none" strike="noStrike" dirty="0" err="1" smtClean="0">
                <a:solidFill>
                  <a:srgbClr val="3ED000"/>
                </a:solidFill>
                <a:ea typeface="DungGeunMo"/>
              </a:rPr>
              <a:t>전환에</a:t>
            </a:r>
            <a:r>
              <a:rPr lang="en-US" sz="4000" b="0" i="0" u="none" strike="noStrike" dirty="0" smtClean="0">
                <a:solidFill>
                  <a:srgbClr val="3ED000"/>
                </a:solidFill>
                <a:ea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ea typeface="DungGeunMo"/>
              </a:rPr>
              <a:t>목표를</a:t>
            </a:r>
            <a:r>
              <a:rPr lang="en-US" sz="4000" b="0" i="0" u="none" strike="noStrike" dirty="0">
                <a:solidFill>
                  <a:srgbClr val="3ED000"/>
                </a:solidFill>
                <a:ea typeface="DungGeunMo"/>
              </a:rPr>
              <a:t> </a:t>
            </a:r>
            <a:r>
              <a:rPr lang="en-US" sz="4000" b="0" i="0" u="none" strike="noStrike" dirty="0" err="1">
                <a:solidFill>
                  <a:srgbClr val="3ED000"/>
                </a:solidFill>
                <a:ea typeface="DungGeunMo"/>
              </a:rPr>
              <a:t>둔다</a:t>
            </a:r>
            <a:r>
              <a:rPr lang="en-US" sz="4000" b="0" i="0" u="none" strike="noStrike" dirty="0">
                <a:solidFill>
                  <a:srgbClr val="3ED000"/>
                </a:solidFill>
                <a:ea typeface="DungGeunMo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94300" y="50673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94300" y="66294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3835400"/>
            <a:ext cx="4470400" cy="410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-508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43815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DISCUSSION INTERVIEW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" y="2171700"/>
            <a:ext cx="119634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 </a:t>
            </a:r>
            <a:r>
              <a:rPr lang="en-US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UA</a:t>
            </a:r>
            <a:r>
              <a:rPr lang="ko-KR" altLang="en-US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가 중요한 이유</a:t>
            </a:r>
            <a:endParaRPr lang="en-US" sz="2800" b="0" i="0" u="none" strike="noStrike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2590800" y="4308593"/>
            <a:ext cx="2784086" cy="250807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비용</a:t>
            </a:r>
            <a:r>
              <a:rPr lang="en-US" altLang="ko-KR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효율적</a:t>
            </a:r>
            <a:endParaRPr lang="ko-KR" altLang="en-US" sz="3200" dirty="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6740914" y="4308593"/>
            <a:ext cx="2784086" cy="250807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가시성</a:t>
            </a:r>
            <a:endParaRPr lang="ko-KR" altLang="en-US" sz="3200" dirty="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5" name="위쪽 화살표 24"/>
          <p:cNvSpPr/>
          <p:nvPr/>
        </p:nvSpPr>
        <p:spPr>
          <a:xfrm>
            <a:off x="14935200" y="4648228"/>
            <a:ext cx="1143000" cy="1828800"/>
          </a:xfrm>
          <a:prstGeom prst="upArrow">
            <a:avLst/>
          </a:prstGeom>
          <a:solidFill>
            <a:srgbClr val="65D933"/>
          </a:solidFill>
          <a:ln>
            <a:solidFill>
              <a:srgbClr val="65D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11881814" y="4308593"/>
            <a:ext cx="2784086" cy="250807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다운로드 수</a:t>
            </a:r>
            <a:endParaRPr lang="ko-KR" altLang="en-US" sz="3200" dirty="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7" name="위쪽 화살표 26"/>
          <p:cNvSpPr/>
          <p:nvPr/>
        </p:nvSpPr>
        <p:spPr>
          <a:xfrm rot="5400000">
            <a:off x="10135993" y="4572000"/>
            <a:ext cx="1143000" cy="1828800"/>
          </a:xfrm>
          <a:prstGeom prst="upArrow">
            <a:avLst>
              <a:gd name="adj1" fmla="val 32769"/>
              <a:gd name="adj2" fmla="val 50000"/>
            </a:avLst>
          </a:prstGeom>
          <a:solidFill>
            <a:schemeClr val="bg1"/>
          </a:solidFill>
          <a:ln>
            <a:solidFill>
              <a:srgbClr val="65D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십자형 10"/>
          <p:cNvSpPr/>
          <p:nvPr/>
        </p:nvSpPr>
        <p:spPr>
          <a:xfrm>
            <a:off x="5486400" y="4991100"/>
            <a:ext cx="1090807" cy="990600"/>
          </a:xfrm>
          <a:prstGeom prst="plus">
            <a:avLst>
              <a:gd name="adj" fmla="val 37135"/>
            </a:avLst>
          </a:prstGeom>
          <a:solidFill>
            <a:schemeClr val="bg1"/>
          </a:solidFill>
          <a:ln>
            <a:solidFill>
              <a:srgbClr val="65D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-508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43815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DungGeunMo"/>
              </a:rPr>
              <a:t>DISCUSSION INTERVIEW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" y="2171700"/>
            <a:ext cx="119634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 </a:t>
            </a:r>
            <a:r>
              <a:rPr lang="en-US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UA</a:t>
            </a:r>
            <a:r>
              <a:rPr lang="ko-KR" altLang="en-US" sz="2800" dirty="0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의 문제점</a:t>
            </a:r>
            <a:endParaRPr lang="en-US" sz="2800" b="0" i="0" u="none" strike="noStrike" dirty="0">
              <a:solidFill>
                <a:srgbClr val="D5DDE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D47740-C1B7-4F1D-AE30-292769C5D519}"/>
              </a:ext>
            </a:extLst>
          </p:cNvPr>
          <p:cNvSpPr txBox="1"/>
          <p:nvPr/>
        </p:nvSpPr>
        <p:spPr>
          <a:xfrm>
            <a:off x="6781800" y="3861137"/>
            <a:ext cx="472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1.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포화상태의 시장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2.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진화하는 환경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3.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참신한 아이디어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A01330-702F-4480-B050-53BB2CBBC756}"/>
              </a:ext>
            </a:extLst>
          </p:cNvPr>
          <p:cNvSpPr txBox="1"/>
          <p:nvPr/>
        </p:nvSpPr>
        <p:spPr>
          <a:xfrm>
            <a:off x="762000" y="8138886"/>
            <a:ext cx="1668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https://www.nnt-consulting.com/%EB%AA%A8%EB%B0%94%EC%9D%BC-%EC%95%B1%EC%9D%84-%EC%9C%84%ED%95%9C-ua-%EB%A7%88%EC%BC%80%ED%8C%85%EC%9D%B4-%EC%A4%91%EC%9A%94%ED%95%9C-%EC%9D%B4%EC%9C%A0%EC%99%80-4%EA%B0%80%EC%A7%80-%EC%A0%84%EB%9E%B5%EB%93%A4/</a:t>
            </a:r>
          </a:p>
        </p:txBody>
      </p:sp>
    </p:spTree>
    <p:extLst>
      <p:ext uri="{BB962C8B-B14F-4D97-AF65-F5344CB8AC3E}">
        <p14:creationId xmlns:p14="http://schemas.microsoft.com/office/powerpoint/2010/main" val="2683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data">
            <a:hlinkClick r:id="" action="ppaction://media"/>
            <a:extLst>
              <a:ext uri="{FF2B5EF4-FFF2-40B4-BE49-F238E27FC236}">
                <a16:creationId xmlns:a16="http://schemas.microsoft.com/office/drawing/2014/main" id="{B7B59742-9890-4BA9-9545-BD8B55916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032" y="34089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318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ea typeface="DungGeunMo"/>
              </a:rPr>
              <a:t>게임데이터분석 1조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727200" y="1803400"/>
            <a:ext cx="11963400" cy="698500"/>
          </a:xfrm>
          <a:prstGeom prst="rect">
            <a:avLst/>
          </a:prstGeom>
          <a:effectLst>
            <a:outerShdw blurRad="1852" dist="2508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000" b="0" i="0" u="none" strike="noStrike" dirty="0">
                <a:solidFill>
                  <a:srgbClr val="D5DDE9"/>
                </a:solidFill>
                <a:latin typeface="DungGeunMo"/>
              </a:rPr>
              <a:t>&gt;&gt; 1.UA(User Acquisition)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7100" y="800100"/>
            <a:ext cx="1638300" cy="4445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DungGeunMo"/>
              </a:rPr>
              <a:t>INTRO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2806700"/>
            <a:ext cx="14820900" cy="56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2806700"/>
            <a:ext cx="147066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235700" y="2921000"/>
            <a:ext cx="582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800" b="1" i="0" u="none" strike="noStrike" dirty="0">
                <a:solidFill>
                  <a:srgbClr val="0A1012"/>
                </a:solidFill>
                <a:latin typeface="DungGeunMo"/>
              </a:rPr>
              <a:t>&gt;&gt;&gt;&gt;&gt;&gt; </a:t>
            </a:r>
            <a:r>
              <a:rPr lang="en-US" sz="2800" b="1" i="0" u="none" strike="noStrike" dirty="0" err="1">
                <a:solidFill>
                  <a:srgbClr val="0A1012"/>
                </a:solidFill>
                <a:latin typeface="DungGeunMo"/>
              </a:rPr>
              <a:t>UA</a:t>
            </a:r>
            <a:r>
              <a:rPr lang="en-US" sz="2800" b="1" i="0" u="none" strike="noStrike" dirty="0" err="1">
                <a:solidFill>
                  <a:srgbClr val="0A1012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마케팅</a:t>
            </a:r>
            <a:r>
              <a:rPr lang="en-US" sz="2800" b="1" i="0" u="none" strike="noStrike" dirty="0">
                <a:solidFill>
                  <a:srgbClr val="0A1012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2800" b="1" dirty="0">
                <a:solidFill>
                  <a:srgbClr val="0A1012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후 예측 </a:t>
            </a:r>
            <a:r>
              <a:rPr lang="en-US" sz="2800" b="1" i="0" u="none" strike="noStrike" dirty="0">
                <a:solidFill>
                  <a:srgbClr val="0A1012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&lt;&lt;&lt;&lt;&lt;&lt;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94300" y="50673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94300" y="6629400"/>
            <a:ext cx="2882900" cy="25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BB0F97-BE39-4EC2-97DE-438335CEB8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805"/>
          <a:stretch/>
        </p:blipFill>
        <p:spPr>
          <a:xfrm>
            <a:off x="1828800" y="3695700"/>
            <a:ext cx="4801429" cy="442223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9093206" y="4256496"/>
            <a:ext cx="2784086" cy="250807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 방문 </a:t>
            </a:r>
            <a:r>
              <a:rPr lang="ko-KR" altLang="en-US" sz="3200" dirty="0" err="1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유저수</a:t>
            </a:r>
            <a:r>
              <a:rPr lang="ko-KR" altLang="en-US" sz="3200" dirty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3200" dirty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(DAU)</a:t>
            </a:r>
            <a:endParaRPr lang="ko-KR" altLang="en-US" sz="3200" dirty="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F59891-9DA1-43F2-9E93-7E31C588A62C}"/>
              </a:ext>
            </a:extLst>
          </p:cNvPr>
          <p:cNvSpPr/>
          <p:nvPr/>
        </p:nvSpPr>
        <p:spPr>
          <a:xfrm>
            <a:off x="12065000" y="4278184"/>
            <a:ext cx="2784086" cy="250807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플레이 </a:t>
            </a:r>
            <a:r>
              <a:rPr lang="ko-KR" altLang="en-US" sz="3200" dirty="0" smtClean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타임</a:t>
            </a:r>
            <a:r>
              <a:rPr lang="en-US" altLang="ko-KR" sz="3200" dirty="0" smtClean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3200" dirty="0" smtClean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3200" dirty="0" smtClean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</a:t>
            </a:r>
            <a:r>
              <a:rPr lang="en-US" altLang="ko-KR" sz="3200" dirty="0">
                <a:solidFill>
                  <a:srgbClr val="3ED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MTS)</a:t>
            </a:r>
            <a:endParaRPr lang="ko-KR" altLang="en-US" sz="3200" dirty="0">
              <a:solidFill>
                <a:schemeClr val="tx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998943" y="5334000"/>
            <a:ext cx="1434686" cy="68594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>
            <a:off x="15157656" y="4371291"/>
            <a:ext cx="1094574" cy="2209800"/>
          </a:xfrm>
          <a:prstGeom prst="upArrow">
            <a:avLst/>
          </a:prstGeom>
          <a:solidFill>
            <a:srgbClr val="65D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25400"/>
            <a:ext cx="184150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800100"/>
            <a:ext cx="3810000" cy="444500"/>
          </a:xfrm>
          <a:prstGeom prst="rect">
            <a:avLst/>
          </a:prstGeom>
          <a:effectLst>
            <a:outerShdw blurRad="83" dist="21863" dir="540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1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INTERVIEW SIMULATION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876300"/>
            <a:ext cx="406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5400000">
            <a:off x="5422900" y="965200"/>
            <a:ext cx="457200" cy="101600"/>
          </a:xfrm>
          <a:prstGeom prst="rect">
            <a:avLst/>
          </a:prstGeom>
          <a:effectLst>
            <a:outerShdw blurRad="100" dist="11566" dir="19860000">
              <a:srgbClr val="000000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6007100" y="787400"/>
            <a:ext cx="8267700" cy="482600"/>
          </a:xfrm>
          <a:prstGeom prst="rect">
            <a:avLst/>
          </a:prstGeom>
          <a:effectLst>
            <a:outerShdw blurRad="167" dist="21863" dir="5340000">
              <a:srgbClr val="D5DDE9">
                <a:alpha val="13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959EB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BEFORE THE INTERVIEW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4500" y="2184400"/>
            <a:ext cx="863600" cy="482600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800" b="0" i="0" u="none" strike="noStrike">
                <a:solidFill>
                  <a:srgbClr val="D5DDE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&gt;&gt;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0" y="2093843"/>
            <a:ext cx="2247900" cy="573157"/>
          </a:xfrm>
          <a:prstGeom prst="rect">
            <a:avLst/>
          </a:prstGeom>
          <a:effectLst>
            <a:outerShdw blurRad="1852" dist="17464">
              <a:srgbClr val="DFEAF9">
                <a:alpha val="7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64000"/>
              </a:lnSpc>
            </a:pPr>
            <a:r>
              <a:rPr lang="en-US" sz="28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&lt; </a:t>
            </a:r>
            <a:r>
              <a:rPr lang="ko-KR" altLang="en-US" sz="2800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그 결과</a:t>
            </a:r>
            <a:r>
              <a:rPr lang="en-US" sz="2800" b="0" i="0" u="none" strike="noStrike" dirty="0">
                <a:solidFill>
                  <a:srgbClr val="E2D475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&gt;</a:t>
            </a: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CCDDF2CC-14E6-4C96-8D69-A5B863CE2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232077"/>
              </p:ext>
            </p:extLst>
          </p:nvPr>
        </p:nvGraphicFramePr>
        <p:xfrm>
          <a:off x="1435100" y="2971800"/>
          <a:ext cx="15303500" cy="55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85F1808-36DF-4C30-9D51-FF668BB716C3}"/>
              </a:ext>
            </a:extLst>
          </p:cNvPr>
          <p:cNvSpPr txBox="1"/>
          <p:nvPr/>
        </p:nvSpPr>
        <p:spPr>
          <a:xfrm>
            <a:off x="3128317" y="386207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정식 출시일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6D038-FF20-4852-BF7F-1DAADFBCDAB0}"/>
              </a:ext>
            </a:extLst>
          </p:cNvPr>
          <p:cNvSpPr txBox="1"/>
          <p:nvPr/>
        </p:nvSpPr>
        <p:spPr>
          <a:xfrm>
            <a:off x="11734800" y="6438900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UA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광고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81200" y="2681514"/>
            <a:ext cx="977900" cy="29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최고점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3487400" y="5765800"/>
            <a:ext cx="977900" cy="29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최고점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892</Words>
  <Application>Microsoft Office PowerPoint</Application>
  <PresentationFormat>사용자 지정</PresentationFormat>
  <Paragraphs>162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DungGeunMo</vt:lpstr>
      <vt:lpstr>Nanum Barun Gothic</vt:lpstr>
      <vt:lpstr>Work Sans</vt:lpstr>
      <vt:lpstr>둥근모꼴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YUHAN</cp:lastModifiedBy>
  <cp:revision>16</cp:revision>
  <dcterms:created xsi:type="dcterms:W3CDTF">2006-08-16T00:00:00Z</dcterms:created>
  <dcterms:modified xsi:type="dcterms:W3CDTF">2024-05-30T03:47:14Z</dcterms:modified>
</cp:coreProperties>
</file>